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0" r:id="rId9"/>
    <p:sldId id="279" r:id="rId10"/>
    <p:sldId id="290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1" r:id="rId22"/>
    <p:sldId id="280" r:id="rId23"/>
    <p:sldId id="281" r:id="rId24"/>
    <p:sldId id="283" r:id="rId25"/>
    <p:sldId id="262" r:id="rId26"/>
    <p:sldId id="282" r:id="rId27"/>
    <p:sldId id="284" r:id="rId28"/>
    <p:sldId id="285" r:id="rId29"/>
    <p:sldId id="263" r:id="rId30"/>
    <p:sldId id="286" r:id="rId31"/>
    <p:sldId id="287" r:id="rId32"/>
    <p:sldId id="264" r:id="rId33"/>
    <p:sldId id="288" r:id="rId34"/>
    <p:sldId id="291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BB031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/>
    <p:restoredTop sz="94647"/>
  </p:normalViewPr>
  <p:slideViewPr>
    <p:cSldViewPr snapToGrid="0" snapToObjects="1" showGuides="1">
      <p:cViewPr varScale="1">
        <p:scale>
          <a:sx n="108" d="100"/>
          <a:sy n="108" d="100"/>
        </p:scale>
        <p:origin x="1116" y="96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279" y="1785343"/>
            <a:ext cx="7841294" cy="23426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4128032"/>
            <a:ext cx="7841294" cy="7149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849226"/>
            <a:ext cx="7841294" cy="11256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8279" y="5981178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80" y="1637270"/>
            <a:ext cx="8749432" cy="462142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8279" y="1680519"/>
            <a:ext cx="841833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8279" y="3624188"/>
            <a:ext cx="841833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420386"/>
            <a:ext cx="8418337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an-Pho/RVST598_Speech-Emotion-Recognition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BE60-5D8F-6C41-A517-E4C3855CFB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Multi-Label Speech Emotion Recognition Using 2D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28DA3-9E9C-174C-A096-933EB68D5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machine learning to identify multiple emotions in speech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932DF-6BEC-8349-9E3C-C74C19687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Pho</a:t>
            </a:r>
          </a:p>
          <a:p>
            <a:r>
              <a:rPr lang="en-US" dirty="0"/>
              <a:t>BSc Software Engineering</a:t>
            </a:r>
          </a:p>
          <a:p>
            <a:r>
              <a:rPr lang="en-US" dirty="0"/>
              <a:t>Department of Electrical and Computer Engineering​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23051-1C04-6F46-BEDF-92AECB740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Thursday, August 22, 2019</a:t>
            </a:r>
          </a:p>
        </p:txBody>
      </p:sp>
    </p:spTree>
    <p:extLst>
      <p:ext uri="{BB962C8B-B14F-4D97-AF65-F5344CB8AC3E}">
        <p14:creationId xmlns:p14="http://schemas.microsoft.com/office/powerpoint/2010/main" val="368241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FBF1-CCEF-4F1C-93D2-C4329631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BA6BE-A0F7-47FC-B75E-29864D3D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considered seven emotions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Neutral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Anger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Disgust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Fear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Happy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Surprised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427B-7F8D-4A11-8F9D-53C860C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9806-ACDF-4836-9B43-73C720FB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20A5-2C3F-4728-807B-E6CE9FB7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11022731" cy="4115669"/>
          </a:xfrm>
        </p:spPr>
        <p:txBody>
          <a:bodyPr/>
          <a:lstStyle/>
          <a:p>
            <a:r>
              <a:rPr lang="en-US" dirty="0"/>
              <a:t>We used four databases</a:t>
            </a:r>
          </a:p>
          <a:p>
            <a:pPr lvl="1"/>
            <a:r>
              <a:rPr lang="en-US" dirty="0"/>
              <a:t>IEMOCAP</a:t>
            </a:r>
          </a:p>
          <a:p>
            <a:pPr lvl="1"/>
            <a:r>
              <a:rPr lang="en-US" dirty="0"/>
              <a:t>TESS</a:t>
            </a:r>
          </a:p>
          <a:p>
            <a:pPr lvl="1"/>
            <a:r>
              <a:rPr lang="en-US" dirty="0"/>
              <a:t>RAVDESS</a:t>
            </a:r>
          </a:p>
          <a:p>
            <a:pPr lvl="1"/>
            <a:r>
              <a:rPr lang="en-US" dirty="0"/>
              <a:t>CREMA-D</a:t>
            </a:r>
          </a:p>
          <a:p>
            <a:r>
              <a:rPr lang="en-US" dirty="0"/>
              <a:t>We combined the databases and ended up with 21, 675 samples.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B5A0F-07F5-4A07-81EC-F0D1EC80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9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05B9-1C7B-4E9D-A2B1-8DF7B95F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Combined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D4E07A-D54C-4C3E-9B45-58A844CF1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434" y="1497366"/>
            <a:ext cx="3830221" cy="4116387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7B63F-40DF-4A48-A2F1-09AF27F4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2E6A2-6859-478A-B7A6-D858E3C3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55" y="1497360"/>
            <a:ext cx="3830220" cy="4116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47839C-F52E-4F2C-A3C0-FC756DF18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877" y="1497353"/>
            <a:ext cx="3830219" cy="4116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344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3EB2-3B3E-4D9B-B4DE-D7C445AF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Processing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06DF-5819-443D-88D2-DD47B33F1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 steps for audio samples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Raw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Cropped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Padded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Raw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Mel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Log-Mel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Scaled spectrogram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01615-B554-453C-BE6D-B887E633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01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1. Raw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D9F31-7558-4229-BB49-D542FB5F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2. Cropped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B15871-776D-4FB1-B7BE-C3BFFB62F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8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3. Padded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1F03BC-9CEE-4298-B32E-8BE980DE4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19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4. Raw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B52793-B6D9-4016-92ED-0A707D182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85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5. Mel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1DFEF7-18F4-495D-B74D-86293ADA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6. Log-Mel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2BB907-F2F6-4681-AF88-946135331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7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7. Scaled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91478E-85E6-4EE8-A36D-93ADCA1D5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4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88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1E0F-D3C6-4342-86F6-8D83F4C5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E10E3D-339A-4091-AC6A-F95D6AC1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283" y="1497367"/>
            <a:ext cx="8495932" cy="47789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881E-367D-4C45-9FC7-E6E4067A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99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35F2-707C-4310-AF08-C0B7F368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Hyperparameters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2EC79C-5CF5-46C9-BB10-BFBA5F251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1279"/>
              </p:ext>
            </p:extLst>
          </p:nvPr>
        </p:nvGraphicFramePr>
        <p:xfrm>
          <a:off x="561975" y="1773238"/>
          <a:ext cx="972502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2513">
                  <a:extLst>
                    <a:ext uri="{9D8B030D-6E8A-4147-A177-3AD203B41FA5}">
                      <a16:colId xmlns:a16="http://schemas.microsoft.com/office/drawing/2014/main" val="319340526"/>
                    </a:ext>
                  </a:extLst>
                </a:gridCol>
                <a:gridCol w="4862513">
                  <a:extLst>
                    <a:ext uri="{9D8B030D-6E8A-4147-A177-3AD203B41FA5}">
                      <a16:colId xmlns:a16="http://schemas.microsoft.com/office/drawing/2014/main" val="155132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6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278w x 200h x 1d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Optimization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68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Loss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Cross-entropy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8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 Cross-entropy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1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00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17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61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42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497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1E18-F848-45AC-91A3-6B4B8672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38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5378C23-92AB-451C-BC58-0119858EE6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368" r="1349"/>
          <a:stretch/>
        </p:blipFill>
        <p:spPr>
          <a:xfrm>
            <a:off x="653917" y="1313894"/>
            <a:ext cx="4555696" cy="243308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495D-3B03-46FC-88DE-14F60EA3A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Dropout on dense layers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EBE86D3-BC8A-4A64-8F83-9E1EA81A42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807" b="-6000"/>
          <a:stretch/>
        </p:blipFill>
        <p:spPr>
          <a:xfrm>
            <a:off x="7240719" y="1313894"/>
            <a:ext cx="3982602" cy="305391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0C7310-F823-4280-9105-588A69D1558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Batch normalization on convolution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B794D-26F1-4C07-B731-C42C08EA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BA6EA-C677-4F04-9A17-8349EE51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Anti-overfit Methods</a:t>
            </a:r>
          </a:p>
        </p:txBody>
      </p:sp>
    </p:spTree>
    <p:extLst>
      <p:ext uri="{BB962C8B-B14F-4D97-AF65-F5344CB8AC3E}">
        <p14:creationId xmlns:p14="http://schemas.microsoft.com/office/powerpoint/2010/main" val="223794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b="1" dirty="0">
                <a:solidFill>
                  <a:srgbClr val="C00000"/>
                </a:solidFill>
              </a:rPr>
              <a:t>Results and Discussion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5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C66CB8D-F9F4-44B3-9E5F-6E4EB0CCB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235" b="2662"/>
          <a:stretch/>
        </p:blipFill>
        <p:spPr>
          <a:xfrm>
            <a:off x="933864" y="1287262"/>
            <a:ext cx="3982602" cy="29152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DEB2-E25E-4649-9E15-8AEDE0BE3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accuracy training curve shows overfitting after 12 epochs.</a:t>
            </a:r>
          </a:p>
          <a:p>
            <a:r>
              <a:rPr lang="en-US" dirty="0"/>
              <a:t>Validation accuracy ends at about 53.91%.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ACF94B8-2F04-4517-8537-E95B45F95F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6235" b="2662"/>
          <a:stretch/>
        </p:blipFill>
        <p:spPr>
          <a:xfrm>
            <a:off x="7240719" y="1287262"/>
            <a:ext cx="3982602" cy="291522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35C2C5-9126-4296-AFCF-F03EE2B32C8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The loss training curve also shows overfitting right from the start.</a:t>
            </a:r>
          </a:p>
          <a:p>
            <a:r>
              <a:rPr lang="en-US" dirty="0"/>
              <a:t> The lowest (best) loss is achieved at around epoch 18 before it rises.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42EB-DF37-4F28-8A36-74F2595D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0AE065-8AE5-4C6D-BA31-8FE89C08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Neural Network Training</a:t>
            </a:r>
          </a:p>
        </p:txBody>
      </p:sp>
    </p:spTree>
    <p:extLst>
      <p:ext uri="{BB962C8B-B14F-4D97-AF65-F5344CB8AC3E}">
        <p14:creationId xmlns:p14="http://schemas.microsoft.com/office/powerpoint/2010/main" val="3182319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1A59FA-2DFF-4600-A937-F3D360B4F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neural network achieves a final test accuracy of 52.57%.</a:t>
            </a:r>
          </a:p>
        </p:txBody>
      </p:sp>
    </p:spTree>
    <p:extLst>
      <p:ext uri="{BB962C8B-B14F-4D97-AF65-F5344CB8AC3E}">
        <p14:creationId xmlns:p14="http://schemas.microsoft.com/office/powerpoint/2010/main" val="132300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7177-0FAC-4899-9E84-8991DD5E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Confusion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33A48-A4D9-440C-A6FD-911628A1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F8F6A-C24D-40C1-969B-57E6514F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8" y="1497366"/>
            <a:ext cx="3086094" cy="231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A49B0-85A8-4DB6-80E1-7878A210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48" y="1497366"/>
            <a:ext cx="3086095" cy="2314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13157-2066-4596-A876-D10EB22C0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7365"/>
            <a:ext cx="3086094" cy="2314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CA38B8-4AAC-4BA9-977E-BCFF5A36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7" y="1497367"/>
            <a:ext cx="3086093" cy="2314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3EFEFD-EECA-4E19-8AD4-F506FEBB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54450"/>
            <a:ext cx="3086095" cy="2314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7EA829-6F1F-4D56-8A19-09A457699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6" y="3854451"/>
            <a:ext cx="3086095" cy="2314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2AE24-7EE6-4F1A-A798-DA61EC0F8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3854452"/>
            <a:ext cx="3086093" cy="23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4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b="1" dirty="0">
                <a:solidFill>
                  <a:srgbClr val="C00000"/>
                </a:solidFill>
              </a:rPr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Introduction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7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49BB-9372-4626-AC98-380BC5D4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5B6B-208E-4350-9341-B48F0406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considered seven emotions.</a:t>
            </a:r>
          </a:p>
          <a:p>
            <a:r>
              <a:rPr lang="en-US" dirty="0"/>
              <a:t>Accuracy could be better as the human baseline is around 70%.</a:t>
            </a:r>
          </a:p>
          <a:p>
            <a:r>
              <a:rPr lang="en-US" dirty="0"/>
              <a:t>Only considered samples in English.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D2096-603E-49CC-8038-7BC30154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47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295A-C4AC-4313-B356-12478C80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194D-836F-4598-88A5-ADF1E9A9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the limitations.</a:t>
            </a:r>
          </a:p>
          <a:p>
            <a:r>
              <a:rPr lang="en-US" dirty="0"/>
              <a:t>Use phase data from spectrograms.</a:t>
            </a:r>
          </a:p>
          <a:p>
            <a:r>
              <a:rPr lang="en-US" dirty="0"/>
              <a:t>Wavelets.</a:t>
            </a:r>
          </a:p>
          <a:p>
            <a:r>
              <a:rPr lang="en-US" dirty="0"/>
              <a:t>Binary relevance.</a:t>
            </a:r>
          </a:p>
          <a:p>
            <a:r>
              <a:rPr lang="en-US" dirty="0"/>
              <a:t>Real-time emotion recognition.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7BD1B-2590-41AA-889D-C31B63B0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23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14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A9BE-E473-41DB-811B-C737BC34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BEB4-F467-4F21-B1DE-84E34C1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applied machine learning to the problem of multi-class, multi-label speech emotion recognition.</a:t>
            </a:r>
          </a:p>
          <a:p>
            <a:r>
              <a:rPr lang="en-US" dirty="0"/>
              <a:t>We achieved an accuracy of 52.57%.</a:t>
            </a:r>
          </a:p>
          <a:p>
            <a:r>
              <a:rPr lang="en-US" dirty="0"/>
              <a:t>While this accuracy is a good start, we can do better by</a:t>
            </a:r>
          </a:p>
          <a:p>
            <a:pPr lvl="1"/>
            <a:r>
              <a:rPr lang="en-US" dirty="0"/>
              <a:t>Expanding the list of labeled emotions</a:t>
            </a:r>
          </a:p>
          <a:p>
            <a:pPr lvl="1"/>
            <a:r>
              <a:rPr lang="en-US" dirty="0"/>
              <a:t>Including the use of phase data from the STFT</a:t>
            </a:r>
          </a:p>
          <a:p>
            <a:pPr lvl="1"/>
            <a:r>
              <a:rPr lang="en-US" dirty="0"/>
              <a:t>Testing binary relevance against this problem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837AD-585C-4725-AA46-78C22D34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56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56B9-694A-4A70-B19E-331223DC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BE176-55DF-4ADF-B120-5EA97CC6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thank the following people for their support over the course of this research project</a:t>
            </a:r>
          </a:p>
          <a:p>
            <a:pPr lvl="1"/>
            <a:r>
              <a:rPr lang="en-US" dirty="0"/>
              <a:t>Thomas Truong</a:t>
            </a:r>
          </a:p>
          <a:p>
            <a:pPr lvl="2"/>
            <a:r>
              <a:rPr lang="en-US" dirty="0"/>
              <a:t>For providing technical advice and the project idea</a:t>
            </a:r>
          </a:p>
          <a:p>
            <a:pPr lvl="1"/>
            <a:r>
              <a:rPr lang="en-US" dirty="0"/>
              <a:t>Svetlana </a:t>
            </a:r>
            <a:r>
              <a:rPr lang="en-US" dirty="0" err="1"/>
              <a:t>Yanushkevich</a:t>
            </a:r>
            <a:endParaRPr lang="en-US" dirty="0"/>
          </a:p>
          <a:p>
            <a:pPr lvl="2"/>
            <a:r>
              <a:rPr lang="en-US" dirty="0"/>
              <a:t>For providing lab space and (expensive) GPUs for neural network training</a:t>
            </a:r>
          </a:p>
          <a:p>
            <a:pPr lvl="1"/>
            <a:r>
              <a:rPr lang="en-US" dirty="0"/>
              <a:t>Ethan </a:t>
            </a:r>
            <a:r>
              <a:rPr lang="en-US" dirty="0" err="1"/>
              <a:t>Sengsavang</a:t>
            </a:r>
            <a:endParaRPr lang="en-US" dirty="0"/>
          </a:p>
          <a:p>
            <a:pPr lvl="2"/>
            <a:r>
              <a:rPr lang="en-US" dirty="0"/>
              <a:t>For coding up functions that I used and manually labeling the databases</a:t>
            </a:r>
          </a:p>
          <a:p>
            <a:r>
              <a:rPr lang="en-US" dirty="0"/>
              <a:t>I would also like to thank the Program for Undergraduate Research Experience (PURE) award for funding this research.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A6C7D-B11E-494E-99A2-7052D290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19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789E-E5A3-4D31-B5A7-A5DCA9B6D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C6CC1-2001-45E7-A1C6-2A889C2B0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3624188"/>
            <a:ext cx="8418337" cy="780997"/>
          </a:xfrm>
        </p:spPr>
        <p:txBody>
          <a:bodyPr/>
          <a:lstStyle/>
          <a:p>
            <a:r>
              <a:rPr lang="en-US" dirty="0"/>
              <a:t>For more information, a paper will be released soon and the code is available at </a:t>
            </a:r>
            <a:r>
              <a:rPr lang="en-US" dirty="0">
                <a:hlinkClick r:id="rId2"/>
              </a:rPr>
              <a:t>https://github.com/Brian-Pho/RVST598_Speech-Emotion-Recognition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8BA01-F052-4CA0-9CBD-495A3D543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Pho</a:t>
            </a:r>
          </a:p>
          <a:p>
            <a:r>
              <a:rPr lang="en-US" dirty="0"/>
              <a:t>brian.pho@ucalgary.ca</a:t>
            </a:r>
          </a:p>
        </p:txBody>
      </p:sp>
    </p:spTree>
    <p:extLst>
      <p:ext uri="{BB962C8B-B14F-4D97-AF65-F5344CB8AC3E}">
        <p14:creationId xmlns:p14="http://schemas.microsoft.com/office/powerpoint/2010/main" val="62579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5B79188-AAB0-48E0-83DF-954611E124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865" b="-4068"/>
          <a:stretch/>
        </p:blipFill>
        <p:spPr>
          <a:xfrm>
            <a:off x="933864" y="1571348"/>
            <a:ext cx="3938587" cy="435005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CE917-6F3B-45BA-9784-3EA5AA41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Affective computing</a:t>
            </a:r>
          </a:p>
          <a:p>
            <a:pPr lvl="1"/>
            <a:r>
              <a:rPr lang="en-US" dirty="0"/>
              <a:t>“The study and development of systems and devices that can recognize, interpret, process, and simulate human affects.”</a:t>
            </a:r>
          </a:p>
          <a:p>
            <a:r>
              <a:rPr lang="en-US" dirty="0"/>
              <a:t>Affect</a:t>
            </a:r>
          </a:p>
          <a:p>
            <a:pPr lvl="1"/>
            <a:r>
              <a:rPr lang="en-US" dirty="0"/>
              <a:t>“The experiencing of feeling or emotion.”</a:t>
            </a:r>
          </a:p>
          <a:p>
            <a:r>
              <a:rPr lang="en-US" dirty="0"/>
              <a:t>Affective computing has applications in voice assistants, kiosks, healthcare, education, and video games.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237B-D191-4A2E-9003-86BD390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585D08-7DB2-4149-A918-C697B70B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Literature Review – Big Picture</a:t>
            </a:r>
          </a:p>
        </p:txBody>
      </p:sp>
    </p:spTree>
    <p:extLst>
      <p:ext uri="{BB962C8B-B14F-4D97-AF65-F5344CB8AC3E}">
        <p14:creationId xmlns:p14="http://schemas.microsoft.com/office/powerpoint/2010/main" val="336707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9C98FBF-3612-4647-B85E-C7826F9633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3213" b="5646"/>
          <a:stretch/>
        </p:blipFill>
        <p:spPr>
          <a:xfrm>
            <a:off x="933864" y="1773021"/>
            <a:ext cx="3938587" cy="434369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FC60-43DC-4E5D-91DA-5BE1060CD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recognizing which emotions are present in video and audio.</a:t>
            </a:r>
          </a:p>
          <a:p>
            <a:r>
              <a:rPr lang="en-US" dirty="0"/>
              <a:t>Two main approaches</a:t>
            </a:r>
          </a:p>
          <a:p>
            <a:pPr lvl="1"/>
            <a:r>
              <a:rPr lang="en-US" dirty="0"/>
              <a:t>Feature engineering (pitch, log energy, MFCC)</a:t>
            </a:r>
          </a:p>
          <a:p>
            <a:pPr lvl="1"/>
            <a:r>
              <a:rPr lang="en-US" dirty="0"/>
              <a:t>Machine learning (CNN, LSTM, HMM)</a:t>
            </a:r>
          </a:p>
          <a:p>
            <a:r>
              <a:rPr lang="en-US" dirty="0"/>
              <a:t>Machine learning has been the dominant approach in the last 5 years.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6BA4B-FC43-4E45-9997-BFABA51B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CAAFE6-AB26-4C82-BB78-7528ABB2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– Speech Emotion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044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5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3DB3-2E90-466F-B7BD-32C47AC5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398F-BD2F-4B25-83AF-B4F98DCA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extend upon current work by</a:t>
            </a:r>
          </a:p>
          <a:p>
            <a:pPr lvl="1"/>
            <a:r>
              <a:rPr lang="en-US" dirty="0"/>
              <a:t>Increasing the number of labels from single to multiple</a:t>
            </a:r>
          </a:p>
          <a:p>
            <a:pPr lvl="2"/>
            <a:r>
              <a:rPr lang="en-US" dirty="0"/>
              <a:t>E.g. From “happy” to “happy” and “surprised”.</a:t>
            </a:r>
          </a:p>
          <a:p>
            <a:pPr lvl="1"/>
            <a:r>
              <a:rPr lang="en-US" dirty="0"/>
              <a:t>Increasing the number of databases the neural network is trained on</a:t>
            </a:r>
          </a:p>
          <a:p>
            <a:pPr lvl="2"/>
            <a:r>
              <a:rPr lang="en-US" dirty="0"/>
              <a:t>E.g. From one or two databases to four databases.</a:t>
            </a:r>
          </a:p>
          <a:p>
            <a:r>
              <a:rPr lang="en-US" dirty="0"/>
              <a:t>We achieved an accuracy of 52.57%.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8742E-6F32-4BF1-A3D3-782952EA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4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0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EC233-1281-4B5C-B241-596638A7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B4FEE8-83D7-4866-8ED0-FA7581B5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High Level System Overview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E985-6A95-4260-9525-32686A72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0" y="2530763"/>
            <a:ext cx="11211940" cy="16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6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878</Words>
  <Application>Microsoft Office PowerPoint</Application>
  <PresentationFormat>Widescreen</PresentationFormat>
  <Paragraphs>241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Multi-Label Speech Emotion Recognition Using 2D CNNs</vt:lpstr>
      <vt:lpstr>Table of Contents</vt:lpstr>
      <vt:lpstr>Table of Contents</vt:lpstr>
      <vt:lpstr>Literature Review – Big Picture</vt:lpstr>
      <vt:lpstr>Literature Review – Speech Emotion Recognition</vt:lpstr>
      <vt:lpstr>Table of Contents</vt:lpstr>
      <vt:lpstr>Summary of Results</vt:lpstr>
      <vt:lpstr>Table of Contents</vt:lpstr>
      <vt:lpstr>Preprocessing – High Level System Overview</vt:lpstr>
      <vt:lpstr>Preprocessing – Emotions</vt:lpstr>
      <vt:lpstr>Preprocessing – Databases</vt:lpstr>
      <vt:lpstr>Preprocessing – Combined Database</vt:lpstr>
      <vt:lpstr>Preprocessing – Processing Samples</vt:lpstr>
      <vt:lpstr>Preprocessing – Step 1. Raw waveform</vt:lpstr>
      <vt:lpstr>Preprocessing – Step 2. Cropped waveform</vt:lpstr>
      <vt:lpstr>Preprocessing – Step 3. Padded waveform</vt:lpstr>
      <vt:lpstr>Preprocessing – Step 4. Raw spectrogram</vt:lpstr>
      <vt:lpstr>Preprocessing – Step 5. Mel spectrogram</vt:lpstr>
      <vt:lpstr>Preprocessing – Step 6. Log-Mel spectrogram</vt:lpstr>
      <vt:lpstr>Preprocessing – Step 7. Scaled spectrogram</vt:lpstr>
      <vt:lpstr>Table of Contents</vt:lpstr>
      <vt:lpstr>Neural Network – Architecture</vt:lpstr>
      <vt:lpstr>Neural Network – Hyperparameters</vt:lpstr>
      <vt:lpstr>Neural Network – Anti-overfit Methods</vt:lpstr>
      <vt:lpstr>Table of Contents</vt:lpstr>
      <vt:lpstr>Summary – Neural Network Training</vt:lpstr>
      <vt:lpstr>PowerPoint Presentation</vt:lpstr>
      <vt:lpstr>Summary – Confusion Matrices</vt:lpstr>
      <vt:lpstr>Table of Contents</vt:lpstr>
      <vt:lpstr>Limitations</vt:lpstr>
      <vt:lpstr>Future Work</vt:lpstr>
      <vt:lpstr>Table of Contents</vt:lpstr>
      <vt:lpstr>Conclusion</vt:lpstr>
      <vt:lpstr>Acknowledgements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Multi-Label Speech Emotion Recognition Using 2D CNNs</dc:title>
  <dc:creator>BT_Lab</dc:creator>
  <cp:lastModifiedBy>BT_Lab</cp:lastModifiedBy>
  <cp:revision>25</cp:revision>
  <dcterms:created xsi:type="dcterms:W3CDTF">2019-08-22T21:20:45Z</dcterms:created>
  <dcterms:modified xsi:type="dcterms:W3CDTF">2019-08-22T23:04:50Z</dcterms:modified>
</cp:coreProperties>
</file>